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Averag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Develop slides that cover: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Introduction and project objectives.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Key steps and methodologies.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Visualizations from the EDA.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Examples of retrieval and generated responses.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Evaluation results and conclusions.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Bonus: Incorporate a live demo if possible.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used RecursiveCharacterTextSplitter to divide into manageable chunks (500 characters with 50 characters overlap). This ensures each chunk is meaningful and avoids cutting off critical information.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used OpenAI model="text-embedding-3-large" to generate embeddings and save them in a .pkl file.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2dda8c47a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2dda8c47a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2dc636603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2dc636603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490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Retrieval Augmented Generation (RAG) Challenge</a:t>
            </a:r>
            <a:endParaRPr sz="3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Dylan Rodriguez Flores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Dan Bigman</a:t>
            </a:r>
            <a:endParaRPr/>
          </a:p>
        </p:txBody>
      </p:sp>
      <p:sp>
        <p:nvSpPr>
          <p:cNvPr id="230" name="Google Shape;2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977775" y="1729675"/>
            <a:ext cx="5988300" cy="23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Acquire hands-on experience in implementing a RAG system. 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Dataset selection and normalization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Connection to external artefacts (VectorDB, APIs)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Gaining a comprehensive understanding of RAG’s components and their integration.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641150" y="1698825"/>
            <a:ext cx="4230300" cy="23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Examine data structure, formats, and metadata.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Identify any missing values, duplicates, or inconsistencies.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Data Cleaning &amp; Preprocessing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Normalize data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450" y="1472651"/>
            <a:ext cx="3907676" cy="2677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339175" y="308750"/>
            <a:ext cx="5450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Otra gráfica que queramos enseñar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702850" y="3625275"/>
            <a:ext cx="66222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We took 5 </a:t>
            </a:r>
            <a:r>
              <a:rPr lang="en-GB" sz="1000"/>
              <a:t>random samples and used PCA. Each point is a chunk from the text of different files. We can visualize relationships between chunks. 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00"/>
              <a:t>This visualization shows text similarity, showing recurring themes like “Puerto Rico”, “San Juan”, “island”. </a:t>
            </a:r>
            <a:endParaRPr sz="1000"/>
          </a:p>
        </p:txBody>
      </p:sp>
      <p:sp>
        <p:nvSpPr>
          <p:cNvPr id="252" name="Google Shape;25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53" name="Google Shape;25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1525" y="802500"/>
            <a:ext cx="7546575" cy="263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steps and Methodologies</a:t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760475" y="14333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1493375" y="1481600"/>
            <a:ext cx="39150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Embedding and Storing Chunks: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</a:pPr>
            <a:r>
              <a:rPr lang="en-GB" sz="1600"/>
              <a:t>Generate Document Embeddings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-GB" sz="1600"/>
              <a:t>Connect to a Vector Database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-GB" sz="1600"/>
              <a:t>Integration Frameworks</a:t>
            </a:r>
            <a:endParaRPr sz="1600"/>
          </a:p>
        </p:txBody>
      </p:sp>
      <p:sp>
        <p:nvSpPr>
          <p:cNvPr id="261" name="Google Shape;261;p21"/>
          <p:cNvSpPr txBox="1"/>
          <p:nvPr/>
        </p:nvSpPr>
        <p:spPr>
          <a:xfrm>
            <a:off x="855950" y="302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1493375" y="3028475"/>
            <a:ext cx="3915000" cy="14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Connecting to LLM: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</a:pPr>
            <a:r>
              <a:rPr lang="en-GB" sz="1600"/>
              <a:t>LLM Selection &amp; Setup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-GB" sz="1600"/>
              <a:t>Integration Workflow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3" name="Google Shape;2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8375" y="1688025"/>
            <a:ext cx="3430825" cy="200934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LLM Selection</a:t>
            </a:r>
            <a:endParaRPr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68400" y="1567550"/>
            <a:ext cx="4403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chose OpenAI LLM API for Q&amp;A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function generate_response_from_openai sends the constructed prompt to OpenAI’s API endpoint.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By including retrieved documents as part of the prompt, the LLM is better quality and can generate answers that are directly tied to the external content.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547" y="1307850"/>
            <a:ext cx="4260725" cy="122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825" y="2645575"/>
            <a:ext cx="3530458" cy="230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8850" y="101020"/>
            <a:ext cx="2630425" cy="7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</a:t>
            </a:r>
            <a:r>
              <a:rPr lang="en-GB"/>
              <a:t>Prompts</a:t>
            </a:r>
            <a:endParaRPr/>
          </a:p>
        </p:txBody>
      </p:sp>
      <p:sp>
        <p:nvSpPr>
          <p:cNvPr id="280" name="Google Shape;280;p23"/>
          <p:cNvSpPr txBox="1"/>
          <p:nvPr>
            <p:ph idx="1" type="body"/>
          </p:nvPr>
        </p:nvSpPr>
        <p:spPr>
          <a:xfrm>
            <a:off x="615575" y="1307850"/>
            <a:ext cx="8188800" cy="3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Prompt(19501230):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What did the cobalt rationing cause?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★"/>
            </a:pPr>
            <a:r>
              <a:rPr lang="en-GB" sz="1100"/>
              <a:t>Expected output: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Affect the production of radios, television receivers and other household appliances.</a:t>
            </a:r>
            <a:endParaRPr sz="11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★"/>
            </a:pPr>
            <a:r>
              <a:rPr lang="en-GB" sz="1100"/>
              <a:t>Actual Output: </a:t>
            </a:r>
            <a:r>
              <a:rPr lang="en-GB" sz="1100" u="sng"/>
              <a:t>The cobalt rationing caused significant disruption to the production of radios, television receivers, and other household appliances.</a:t>
            </a:r>
            <a:r>
              <a:rPr lang="en-GB" sz="1100"/>
              <a:t> It also affected the defense program and essential civilian products that rely on cobalt.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Prompt(195000909)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What places did the American officers expected the communists to attack?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★"/>
            </a:pPr>
            <a:r>
              <a:rPr lang="en-GB" sz="1100"/>
              <a:t>Expected output: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The American officers expected the communists to attack near Hamhung, on the beachhead of the Orient coast.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★"/>
            </a:pPr>
            <a:r>
              <a:rPr lang="en-GB" sz="1100"/>
              <a:t>Actual output: </a:t>
            </a:r>
            <a:r>
              <a:rPr lang="en-GB" sz="1100" u="sng"/>
              <a:t>The American officers expected the communists to attack near Hamhung, on the beachhead of the Orient coast</a:t>
            </a:r>
            <a:r>
              <a:rPr lang="en-GB" sz="1100"/>
              <a:t>, where twenty thousand infantry and soldiers were advancing under a Communist encirclement. Reports indicated that a Chinese army, potentially numbering one million troops, was maneuvering rapidly to deliver a decisive blow to the U.S. Eighth Army in the West and the U.S. Tenth Corps in the East. General Douglas MacArthur's offensive was aimed at challenging Communist China to ope</a:t>
            </a:r>
            <a:r>
              <a:rPr lang="en-GB" sz="1100"/>
              <a:t>nly </a:t>
            </a:r>
            <a:r>
              <a:rPr lang="en-GB" sz="1100"/>
              <a:t>commit its armies or to force them to withdraw from Korea.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81" name="Google Shape;28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705000" y="213230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Thank you!</a:t>
            </a:r>
            <a:endParaRPr sz="3400"/>
          </a:p>
        </p:txBody>
      </p:sp>
      <p:grpSp>
        <p:nvGrpSpPr>
          <p:cNvPr id="287" name="Google Shape;287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8" name="Google Shape;288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6" name="Google Shape;296;p2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9" name="Google Shape;299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3" name="Google Shape;303;p24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6" name="Google Shape;306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0" name="Google Shape;310;p24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1" name="Google Shape;311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3" name="Google Shape;313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8" name="Google Shape;318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" name="Google Shape;319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0" name="Google Shape;320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2" name="Google Shape;322;p24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3" name="Google Shape;323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4" name="Google Shape;324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2" name="Google Shape;332;p24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3" name="Google Shape;3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